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82" r:id="rId3"/>
    <p:sldId id="258" r:id="rId4"/>
    <p:sldId id="257" r:id="rId5"/>
    <p:sldId id="259" r:id="rId6"/>
    <p:sldId id="260" r:id="rId7"/>
    <p:sldId id="261" r:id="rId8"/>
    <p:sldId id="262" r:id="rId9"/>
    <p:sldId id="263" r:id="rId10"/>
    <p:sldId id="264" r:id="rId11"/>
    <p:sldId id="265" r:id="rId12"/>
    <p:sldId id="266" r:id="rId13"/>
    <p:sldId id="267" r:id="rId14"/>
    <p:sldId id="268" r:id="rId15"/>
    <p:sldId id="270"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83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181A6D-7363-4DEE-AAEA-9A12DDB3BCE3}" type="datetimeFigureOut">
              <a:rPr lang="en-US" smtClean="0"/>
              <a:t>10/22/2018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433A9D-BB27-42DA-9BF7-D16E26A7A4A1}" type="slidenum">
              <a:rPr lang="en-US" smtClean="0"/>
              <a:t>‹#›</a:t>
            </a:fld>
            <a:endParaRPr lang="en-US"/>
          </a:p>
        </p:txBody>
      </p:sp>
    </p:spTree>
    <p:extLst>
      <p:ext uri="{BB962C8B-B14F-4D97-AF65-F5344CB8AC3E}">
        <p14:creationId xmlns:p14="http://schemas.microsoft.com/office/powerpoint/2010/main" val="3912906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33A9D-BB27-42DA-9BF7-D16E26A7A4A1}" type="slidenum">
              <a:rPr lang="en-US" smtClean="0"/>
              <a:t>30</a:t>
            </a:fld>
            <a:endParaRPr lang="en-US"/>
          </a:p>
        </p:txBody>
      </p:sp>
    </p:spTree>
    <p:extLst>
      <p:ext uri="{BB962C8B-B14F-4D97-AF65-F5344CB8AC3E}">
        <p14:creationId xmlns:p14="http://schemas.microsoft.com/office/powerpoint/2010/main" val="26523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B8DCEA4-DF15-4A62-B5C0-B9C454C27B1A}" type="datetimeFigureOut">
              <a:rPr lang="en-US" smtClean="0"/>
              <a:t>10/22/2018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AB7D89E-7CB5-47C5-9F76-D331A73FD2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8DCEA4-DF15-4A62-B5C0-B9C454C27B1A}"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7D89E-7CB5-47C5-9F76-D331A73FD2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8DCEA4-DF15-4A62-B5C0-B9C454C27B1A}"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7D89E-7CB5-47C5-9F76-D331A73FD2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8DCEA4-DF15-4A62-B5C0-B9C454C27B1A}"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7D89E-7CB5-47C5-9F76-D331A73FD2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8DCEA4-DF15-4A62-B5C0-B9C454C27B1A}"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7D89E-7CB5-47C5-9F76-D331A73FD2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8DCEA4-DF15-4A62-B5C0-B9C454C27B1A}"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7D89E-7CB5-47C5-9F76-D331A73FD2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8DCEA4-DF15-4A62-B5C0-B9C454C27B1A}" type="datetimeFigureOut">
              <a:rPr lang="en-US" smtClean="0"/>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7D89E-7CB5-47C5-9F76-D331A73FD2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8DCEA4-DF15-4A62-B5C0-B9C454C27B1A}" type="datetimeFigureOut">
              <a:rPr lang="en-US" smtClean="0"/>
              <a:t>10/22/2018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7D89E-7CB5-47C5-9F76-D331A73FD2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DCEA4-DF15-4A62-B5C0-B9C454C27B1A}" type="datetimeFigureOut">
              <a:rPr lang="en-US" smtClean="0"/>
              <a:t>10/22/2018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B7D89E-7CB5-47C5-9F76-D331A73FD2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8DCEA4-DF15-4A62-B5C0-B9C454C27B1A}"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7D89E-7CB5-47C5-9F76-D331A73FD2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B8DCEA4-DF15-4A62-B5C0-B9C454C27B1A}"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AB7D89E-7CB5-47C5-9F76-D331A73FD28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B8DCEA4-DF15-4A62-B5C0-B9C454C27B1A}" type="datetimeFigureOut">
              <a:rPr lang="en-US" smtClean="0"/>
              <a:t>10/22/2018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AB7D89E-7CB5-47C5-9F76-D331A73FD28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nurseslabs.com/fluid-and-electrolytes/" TargetMode="External"/><Relationship Id="rId3" Type="http://schemas.openxmlformats.org/officeDocument/2006/relationships/hyperlink" Target="https://nurseslabs.com/skeletal-system/" TargetMode="External"/><Relationship Id="rId7" Type="http://schemas.openxmlformats.org/officeDocument/2006/relationships/hyperlink" Target="https://nurseslabs.com/glucose-elevating-agents/" TargetMode="External"/><Relationship Id="rId2" Type="http://schemas.openxmlformats.org/officeDocument/2006/relationships/hyperlink" Target="https://nurseslabs.com/4-seizure-disorder-nursing-care-plans/" TargetMode="External"/><Relationship Id="rId1" Type="http://schemas.openxmlformats.org/officeDocument/2006/relationships/slideLayout" Target="../slideLayouts/slideLayout2.xml"/><Relationship Id="rId6" Type="http://schemas.openxmlformats.org/officeDocument/2006/relationships/hyperlink" Target="https://nurseslabs.com/hemophilia-nursing-care-plans/" TargetMode="External"/><Relationship Id="rId5" Type="http://schemas.openxmlformats.org/officeDocument/2006/relationships/hyperlink" Target="https://nurseslabs.com/deep-vein-thrombosis/" TargetMode="External"/><Relationship Id="rId4" Type="http://schemas.openxmlformats.org/officeDocument/2006/relationships/hyperlink" Target="https://nurseslabs.com/aortic-aneurysm-nursing-care-pla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jointcommission.org/assets/1/6/PSC_DSC_March2014.pdf" TargetMode="External"/><Relationship Id="rId2" Type="http://schemas.openxmlformats.org/officeDocument/2006/relationships/hyperlink" Target="http://circ.ahajournals.org/" TargetMode="External"/><Relationship Id="rId1" Type="http://schemas.openxmlformats.org/officeDocument/2006/relationships/slideLayout" Target="../slideLayouts/slideLayout2.xml"/><Relationship Id="rId4" Type="http://schemas.openxmlformats.org/officeDocument/2006/relationships/hyperlink" Target="http://stroke.ahajournals.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effectLst>
                  <a:outerShdw blurRad="38100" dist="38100" dir="2700000" algn="tl">
                    <a:srgbClr val="000000">
                      <a:alpha val="43137"/>
                    </a:srgbClr>
                  </a:outerShdw>
                </a:effectLst>
              </a:rPr>
              <a:t>ASSESSMENT OF ACCUTE STROKE ISCHEMIA </a:t>
            </a:r>
            <a:endParaRPr lang="en-US" dirty="0"/>
          </a:p>
        </p:txBody>
      </p:sp>
      <p:sp>
        <p:nvSpPr>
          <p:cNvPr id="3" name="Subtitle 2"/>
          <p:cNvSpPr>
            <a:spLocks noGrp="1"/>
          </p:cNvSpPr>
          <p:nvPr>
            <p:ph type="subTitle" idx="1"/>
          </p:nvPr>
        </p:nvSpPr>
        <p:spPr/>
        <p:txBody>
          <a:bodyPr>
            <a:normAutofit fontScale="25000" lnSpcReduction="20000"/>
          </a:bodyPr>
          <a:lstStyle/>
          <a:p>
            <a:endParaRPr lang="en-US" sz="2800" dirty="0" smtClean="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r>
              <a:rPr lang="en-US" sz="8600" dirty="0" smtClean="0">
                <a:effectLst>
                  <a:outerShdw blurRad="38100" dist="38100" dir="2700000" algn="tl">
                    <a:srgbClr val="000000">
                      <a:alpha val="43137"/>
                    </a:srgbClr>
                  </a:outerShdw>
                </a:effectLst>
              </a:rPr>
              <a:t>RAZIAH </a:t>
            </a:r>
            <a:r>
              <a:rPr lang="en-US" sz="8600" dirty="0">
                <a:effectLst>
                  <a:outerShdw blurRad="38100" dist="38100" dir="2700000" algn="tl">
                    <a:srgbClr val="000000">
                      <a:alpha val="43137"/>
                    </a:srgbClr>
                  </a:outerShdw>
                </a:effectLst>
              </a:rPr>
              <a:t>BEGUM </a:t>
            </a:r>
          </a:p>
          <a:p>
            <a:r>
              <a:rPr lang="en-US" sz="8600" dirty="0">
                <a:effectLst>
                  <a:outerShdw blurRad="38100" dist="38100" dir="2700000" algn="tl">
                    <a:srgbClr val="000000">
                      <a:alpha val="43137"/>
                    </a:srgbClr>
                  </a:outerShdw>
                </a:effectLst>
              </a:rPr>
              <a:t>CLINICAL INSTRUCTOR</a:t>
            </a:r>
          </a:p>
          <a:p>
            <a:r>
              <a:rPr lang="en-US" sz="8600" dirty="0">
                <a:effectLst>
                  <a:outerShdw blurRad="38100" dist="38100" dir="2700000" algn="tl">
                    <a:srgbClr val="000000">
                      <a:alpha val="43137"/>
                    </a:srgbClr>
                  </a:outerShdw>
                </a:effectLst>
              </a:rPr>
              <a:t>DEPARTMENT OF NURSING</a:t>
            </a:r>
          </a:p>
          <a:p>
            <a:r>
              <a:rPr lang="en-US" sz="8600" dirty="0">
                <a:effectLst>
                  <a:outerShdw blurRad="38100" dist="38100" dir="2700000" algn="tl">
                    <a:srgbClr val="000000">
                      <a:alpha val="43137"/>
                    </a:srgbClr>
                  </a:outerShdw>
                </a:effectLst>
              </a:rPr>
              <a:t>UNIVERSITI SELANGOR </a:t>
            </a:r>
          </a:p>
          <a:p>
            <a:endParaRPr lang="en-US" sz="8600" dirty="0"/>
          </a:p>
        </p:txBody>
      </p:sp>
    </p:spTree>
    <p:extLst>
      <p:ext uri="{BB962C8B-B14F-4D97-AF65-F5344CB8AC3E}">
        <p14:creationId xmlns:p14="http://schemas.microsoft.com/office/powerpoint/2010/main" val="1305206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838200"/>
            <a:ext cx="8229600" cy="5486400"/>
          </a:xfrm>
        </p:spPr>
        <p:txBody>
          <a:bodyPr>
            <a:normAutofit fontScale="92500" lnSpcReduction="10000"/>
          </a:bodyPr>
          <a:lstStyle/>
          <a:p>
            <a:pPr lvl="0"/>
            <a:r>
              <a:rPr lang="en-US" b="1" dirty="0"/>
              <a:t>EEG.</a:t>
            </a:r>
            <a:r>
              <a:rPr lang="en-US" dirty="0"/>
              <a:t> Identifies problems based on reduced electrical activity in specific areas of infarction; and can differentiate </a:t>
            </a:r>
            <a:r>
              <a:rPr lang="en-US" dirty="0">
                <a:hlinkClick r:id="rId2"/>
              </a:rPr>
              <a:t>seizure</a:t>
            </a:r>
            <a:r>
              <a:rPr lang="en-US" dirty="0"/>
              <a:t> activity from CVA damage.</a:t>
            </a:r>
          </a:p>
          <a:p>
            <a:pPr lvl="0"/>
            <a:r>
              <a:rPr lang="en-US" b="1" dirty="0">
                <a:hlinkClick r:id="rId3"/>
              </a:rPr>
              <a:t>Skull</a:t>
            </a:r>
            <a:r>
              <a:rPr lang="en-US" b="1" dirty="0"/>
              <a:t> x-ray.</a:t>
            </a:r>
            <a:r>
              <a:rPr lang="en-US" dirty="0"/>
              <a:t> May show a shift of pineal gland to the opposite side from an expanding mass; calcifications of the internal carotid may be visible in cerebral thrombosis; partial calcification of walls of an </a:t>
            </a:r>
            <a:r>
              <a:rPr lang="en-US" dirty="0">
                <a:hlinkClick r:id="rId4"/>
              </a:rPr>
              <a:t>aneurysm</a:t>
            </a:r>
            <a:r>
              <a:rPr lang="en-US" dirty="0"/>
              <a:t> may be noted in subarachnoid hemorrhage.</a:t>
            </a:r>
          </a:p>
          <a:p>
            <a:pPr lvl="0"/>
            <a:r>
              <a:rPr lang="en-US" b="1" dirty="0"/>
              <a:t>ECG and echocardiography.</a:t>
            </a:r>
            <a:r>
              <a:rPr lang="en-US" dirty="0"/>
              <a:t> To rule out cardiac origin as source of </a:t>
            </a:r>
            <a:r>
              <a:rPr lang="en-US" dirty="0">
                <a:hlinkClick r:id="rId5"/>
              </a:rPr>
              <a:t>embolus</a:t>
            </a:r>
            <a:r>
              <a:rPr lang="en-US" dirty="0"/>
              <a:t>(20% of strokes are the result of blood or vegetative emboli associated with </a:t>
            </a:r>
            <a:r>
              <a:rPr lang="en-US" dirty="0" err="1"/>
              <a:t>valvular</a:t>
            </a:r>
            <a:r>
              <a:rPr lang="en-US" dirty="0"/>
              <a:t> disease, dysrhythmias, or endocarditis).</a:t>
            </a:r>
          </a:p>
          <a:p>
            <a:pPr lvl="0"/>
            <a:r>
              <a:rPr lang="en-US" b="1" dirty="0"/>
              <a:t>Laboratory studies to rule out systemic causes:</a:t>
            </a:r>
            <a:r>
              <a:rPr lang="en-US" dirty="0"/>
              <a:t> CBC, platelet and </a:t>
            </a:r>
            <a:r>
              <a:rPr lang="en-US" dirty="0" err="1">
                <a:hlinkClick r:id="rId6"/>
              </a:rPr>
              <a:t>clotting</a:t>
            </a:r>
            <a:r>
              <a:rPr lang="en-US" dirty="0" err="1"/>
              <a:t>studies</a:t>
            </a:r>
            <a:r>
              <a:rPr lang="en-US" dirty="0"/>
              <a:t>, VDRL/RPR, erythrocyte sedimentation rate (ESR), chemistries (</a:t>
            </a:r>
            <a:r>
              <a:rPr lang="en-US" dirty="0">
                <a:hlinkClick r:id="rId7"/>
              </a:rPr>
              <a:t>glucose</a:t>
            </a:r>
            <a:r>
              <a:rPr lang="en-US" dirty="0"/>
              <a:t>, </a:t>
            </a:r>
            <a:r>
              <a:rPr lang="en-US" dirty="0">
                <a:hlinkClick r:id="rId8"/>
              </a:rPr>
              <a:t>sodium</a:t>
            </a:r>
            <a:r>
              <a:rPr lang="en-US" dirty="0"/>
              <a:t>).</a:t>
            </a:r>
          </a:p>
          <a:p>
            <a:pPr marL="0" indent="0">
              <a:buNone/>
            </a:pPr>
            <a:endParaRPr lang="en-US" dirty="0"/>
          </a:p>
        </p:txBody>
      </p:sp>
    </p:spTree>
    <p:extLst>
      <p:ext uri="{BB962C8B-B14F-4D97-AF65-F5344CB8AC3E}">
        <p14:creationId xmlns:p14="http://schemas.microsoft.com/office/powerpoint/2010/main" val="2227558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13688"/>
          </a:xfrm>
        </p:spPr>
        <p:txBody>
          <a:bodyPr>
            <a:normAutofit fontScale="90000"/>
          </a:bodyPr>
          <a:lstStyle/>
          <a:p>
            <a:r>
              <a:rPr lang="en-US" dirty="0"/>
              <a:t>The Role of Nurses in Stroke Care</a:t>
            </a:r>
          </a:p>
        </p:txBody>
      </p:sp>
      <p:sp>
        <p:nvSpPr>
          <p:cNvPr id="4" name="Content Placeholder 2"/>
          <p:cNvSpPr>
            <a:spLocks noGrp="1"/>
          </p:cNvSpPr>
          <p:nvPr>
            <p:ph idx="1"/>
          </p:nvPr>
        </p:nvSpPr>
        <p:spPr/>
        <p:txBody>
          <a:bodyPr>
            <a:normAutofit/>
          </a:bodyPr>
          <a:lstStyle/>
          <a:p>
            <a:r>
              <a:rPr lang="en-US" sz="2400" dirty="0" smtClean="0"/>
              <a:t>Central part of the interdisciplinary team</a:t>
            </a:r>
          </a:p>
          <a:p>
            <a:r>
              <a:rPr lang="en-US" sz="2400" dirty="0" smtClean="0"/>
              <a:t>Care coordination across the continuum</a:t>
            </a:r>
          </a:p>
          <a:p>
            <a:r>
              <a:rPr lang="en-US" sz="2400" dirty="0" smtClean="0"/>
              <a:t>Most direct contact with patients and caregivers</a:t>
            </a:r>
          </a:p>
          <a:p>
            <a:r>
              <a:rPr lang="en-US" sz="2400" dirty="0" smtClean="0"/>
              <a:t>Carry out interventions needed to manage treatment and monitor patients’ responses</a:t>
            </a:r>
          </a:p>
          <a:p>
            <a:r>
              <a:rPr lang="en-US" sz="2400" dirty="0" smtClean="0"/>
              <a:t>Directly impact quality outcomes</a:t>
            </a:r>
          </a:p>
          <a:p>
            <a:r>
              <a:rPr lang="en-US" sz="2400" dirty="0" smtClean="0"/>
              <a:t>Implement best practices</a:t>
            </a:r>
          </a:p>
          <a:p>
            <a:r>
              <a:rPr lang="en-US" sz="2400" dirty="0" smtClean="0"/>
              <a:t>Contribute to prevention of stroke, related complications, and recurrent stroke</a:t>
            </a:r>
            <a:endParaRPr lang="en-US" sz="2400" dirty="0"/>
          </a:p>
        </p:txBody>
      </p:sp>
    </p:spTree>
    <p:extLst>
      <p:ext uri="{BB962C8B-B14F-4D97-AF65-F5344CB8AC3E}">
        <p14:creationId xmlns:p14="http://schemas.microsoft.com/office/powerpoint/2010/main" val="14265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Neurological Assessment</a:t>
            </a:r>
          </a:p>
        </p:txBody>
      </p:sp>
      <p:sp>
        <p:nvSpPr>
          <p:cNvPr id="3" name="Content Placeholder 2"/>
          <p:cNvSpPr>
            <a:spLocks noGrp="1"/>
          </p:cNvSpPr>
          <p:nvPr>
            <p:ph idx="1"/>
          </p:nvPr>
        </p:nvSpPr>
        <p:spPr/>
        <p:txBody>
          <a:bodyPr/>
          <a:lstStyle/>
          <a:p>
            <a:r>
              <a:rPr lang="en-US" dirty="0"/>
              <a:t>Traditional </a:t>
            </a:r>
            <a:r>
              <a:rPr lang="en-US" dirty="0" err="1"/>
              <a:t>neuro</a:t>
            </a:r>
            <a:r>
              <a:rPr lang="en-US" dirty="0"/>
              <a:t> checks performed by nursing</a:t>
            </a:r>
          </a:p>
          <a:p>
            <a:r>
              <a:rPr lang="en-US" dirty="0"/>
              <a:t>Simple ways to fine-tune </a:t>
            </a:r>
            <a:r>
              <a:rPr lang="en-US" dirty="0" err="1"/>
              <a:t>neuro</a:t>
            </a:r>
            <a:r>
              <a:rPr lang="en-US" dirty="0"/>
              <a:t> assessments</a:t>
            </a:r>
          </a:p>
          <a:p>
            <a:r>
              <a:rPr lang="en-US" dirty="0"/>
              <a:t>NIH Stroke Scale</a:t>
            </a:r>
          </a:p>
          <a:p>
            <a:pPr lvl="1"/>
            <a:r>
              <a:rPr lang="en-US" dirty="0"/>
              <a:t>Standard measure of neurological function and stroke severity through systematic assessment of stroke deficits</a:t>
            </a:r>
          </a:p>
          <a:p>
            <a:pPr lvl="1"/>
            <a:r>
              <a:rPr lang="en-US" dirty="0"/>
              <a:t>Assists in developing individualized plan of care</a:t>
            </a:r>
          </a:p>
          <a:p>
            <a:pPr lvl="1"/>
            <a:r>
              <a:rPr lang="en-US" dirty="0"/>
              <a:t>Free online training modules</a:t>
            </a:r>
          </a:p>
          <a:p>
            <a:pPr lvl="1"/>
            <a:r>
              <a:rPr lang="en-US" dirty="0"/>
              <a:t>Better identification of </a:t>
            </a:r>
            <a:r>
              <a:rPr lang="en-US" dirty="0" err="1"/>
              <a:t>neuro</a:t>
            </a:r>
            <a:r>
              <a:rPr lang="en-US" dirty="0"/>
              <a:t> changes leading to prompt intervention and treatment</a:t>
            </a:r>
          </a:p>
          <a:p>
            <a:pPr marL="0" indent="0">
              <a:buNone/>
            </a:pPr>
            <a:endParaRPr lang="en-US" dirty="0"/>
          </a:p>
        </p:txBody>
      </p:sp>
    </p:spTree>
    <p:extLst>
      <p:ext uri="{BB962C8B-B14F-4D97-AF65-F5344CB8AC3E}">
        <p14:creationId xmlns:p14="http://schemas.microsoft.com/office/powerpoint/2010/main" val="344961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Breaking Down the Scale</a:t>
            </a:r>
            <a:endParaRPr lang="en-US" dirty="0"/>
          </a:p>
        </p:txBody>
      </p:sp>
      <p:sp>
        <p:nvSpPr>
          <p:cNvPr id="3" name="Content Placeholder 2"/>
          <p:cNvSpPr>
            <a:spLocks noGrp="1"/>
          </p:cNvSpPr>
          <p:nvPr>
            <p:ph idx="1"/>
          </p:nvPr>
        </p:nvSpPr>
        <p:spPr/>
        <p:txBody>
          <a:bodyPr>
            <a:normAutofit/>
          </a:bodyPr>
          <a:lstStyle/>
          <a:p>
            <a:pPr>
              <a:lnSpc>
                <a:spcPct val="90000"/>
              </a:lnSpc>
            </a:pPr>
            <a:r>
              <a:rPr lang="en-US" sz="3200" dirty="0"/>
              <a:t> 13 item scoring system, 7 minute exam </a:t>
            </a:r>
          </a:p>
          <a:p>
            <a:pPr>
              <a:lnSpc>
                <a:spcPct val="90000"/>
              </a:lnSpc>
            </a:pPr>
            <a:r>
              <a:rPr lang="en-US" sz="3200" dirty="0"/>
              <a:t> Integrates neurologic exam components</a:t>
            </a:r>
          </a:p>
          <a:p>
            <a:pPr>
              <a:lnSpc>
                <a:spcPct val="90000"/>
              </a:lnSpc>
            </a:pPr>
            <a:r>
              <a:rPr lang="en-US" sz="3200" dirty="0"/>
              <a:t> CN (visual), motor, sensory, cerebellar, 	inattention, language, LOC</a:t>
            </a:r>
          </a:p>
          <a:p>
            <a:pPr>
              <a:lnSpc>
                <a:spcPct val="90000"/>
              </a:lnSpc>
            </a:pPr>
            <a:r>
              <a:rPr lang="en-US" sz="3200" dirty="0"/>
              <a:t> Maximum score is 42, signifying severe stroke</a:t>
            </a:r>
          </a:p>
          <a:p>
            <a:pPr>
              <a:lnSpc>
                <a:spcPct val="90000"/>
              </a:lnSpc>
            </a:pPr>
            <a:r>
              <a:rPr lang="en-US" sz="3200" dirty="0"/>
              <a:t> Minimum score is 0, a normal exam</a:t>
            </a:r>
          </a:p>
          <a:p>
            <a:pPr>
              <a:lnSpc>
                <a:spcPct val="90000"/>
              </a:lnSpc>
            </a:pPr>
            <a:r>
              <a:rPr lang="en-US" sz="3200" dirty="0"/>
              <a:t> Scores greater than 15-20 are more severe</a:t>
            </a:r>
          </a:p>
          <a:p>
            <a:endParaRPr lang="en-US" sz="3200" dirty="0"/>
          </a:p>
        </p:txBody>
      </p:sp>
    </p:spTree>
    <p:extLst>
      <p:ext uri="{BB962C8B-B14F-4D97-AF65-F5344CB8AC3E}">
        <p14:creationId xmlns:p14="http://schemas.microsoft.com/office/powerpoint/2010/main" val="3693103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49524"/>
            <a:ext cx="8229600" cy="113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704088"/>
            <a:ext cx="8229600" cy="5925312"/>
          </a:xfrm>
        </p:spPr>
        <p:txBody>
          <a:bodyPr/>
          <a:lstStyle/>
          <a:p>
            <a:r>
              <a:rPr lang="en-US" dirty="0"/>
              <a:t>NIHSS Interpretation </a:t>
            </a:r>
            <a:br>
              <a:rPr lang="en-US" dirty="0"/>
            </a:b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269" y="1219200"/>
            <a:ext cx="6248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58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NIHSS and outcome prediction</a:t>
            </a:r>
            <a:endParaRPr lang="en-US" dirty="0"/>
          </a:p>
        </p:txBody>
      </p:sp>
      <p:sp>
        <p:nvSpPr>
          <p:cNvPr id="4" name="Content Placeholder 2"/>
          <p:cNvSpPr>
            <a:spLocks noGrp="1"/>
          </p:cNvSpPr>
          <p:nvPr>
            <p:ph idx="1"/>
          </p:nvPr>
        </p:nvSpPr>
        <p:spPr/>
        <p:txBody>
          <a:bodyPr/>
          <a:lstStyle/>
          <a:p>
            <a:pPr>
              <a:lnSpc>
                <a:spcPct val="90000"/>
              </a:lnSpc>
            </a:pPr>
            <a:endParaRPr lang="en-US" dirty="0" smtClean="0"/>
          </a:p>
          <a:p>
            <a:pPr>
              <a:lnSpc>
                <a:spcPct val="90000"/>
              </a:lnSpc>
            </a:pPr>
            <a:r>
              <a:rPr lang="en-US" dirty="0" smtClean="0"/>
              <a:t>NIHSS below 12-14 will have an 80% good or excellent outcome</a:t>
            </a:r>
          </a:p>
          <a:p>
            <a:pPr>
              <a:lnSpc>
                <a:spcPct val="90000"/>
              </a:lnSpc>
            </a:pPr>
            <a:r>
              <a:rPr lang="en-US" dirty="0" smtClean="0"/>
              <a:t>NIHSS above 20-26 will have less than a 20% good or excellent outcome</a:t>
            </a:r>
          </a:p>
          <a:p>
            <a:pPr>
              <a:lnSpc>
                <a:spcPct val="90000"/>
              </a:lnSpc>
            </a:pPr>
            <a:r>
              <a:rPr lang="en-US" dirty="0" smtClean="0"/>
              <a:t>Lacunar infarct patients had the best outcomes</a:t>
            </a:r>
          </a:p>
          <a:p>
            <a:endParaRPr lang="en-US" dirty="0" smtClean="0"/>
          </a:p>
        </p:txBody>
      </p:sp>
    </p:spTree>
    <p:extLst>
      <p:ext uri="{BB962C8B-B14F-4D97-AF65-F5344CB8AC3E}">
        <p14:creationId xmlns:p14="http://schemas.microsoft.com/office/powerpoint/2010/main" val="3515076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Cardiovascular Guidelines</a:t>
            </a:r>
          </a:p>
        </p:txBody>
      </p:sp>
      <p:sp>
        <p:nvSpPr>
          <p:cNvPr id="4" name="Content Placeholder 2"/>
          <p:cNvSpPr>
            <a:spLocks noGrp="1"/>
          </p:cNvSpPr>
          <p:nvPr>
            <p:ph idx="1"/>
          </p:nvPr>
        </p:nvSpPr>
        <p:spPr/>
        <p:txBody>
          <a:bodyPr/>
          <a:lstStyle/>
          <a:p>
            <a:r>
              <a:rPr lang="en-US" dirty="0" smtClean="0"/>
              <a:t>Cardiac monitoring</a:t>
            </a:r>
          </a:p>
          <a:p>
            <a:r>
              <a:rPr lang="en-US" dirty="0" smtClean="0"/>
              <a:t>Blood pressure management</a:t>
            </a:r>
          </a:p>
          <a:p>
            <a:r>
              <a:rPr lang="en-US" dirty="0" smtClean="0"/>
              <a:t>Hypovolemia</a:t>
            </a:r>
          </a:p>
          <a:p>
            <a:r>
              <a:rPr lang="en-US" dirty="0" smtClean="0"/>
              <a:t>Supplemental oxygen</a:t>
            </a:r>
          </a:p>
          <a:p>
            <a:r>
              <a:rPr lang="en-US" dirty="0" smtClean="0"/>
              <a:t>Hyperthermia</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687" y="1828800"/>
            <a:ext cx="4151313" cy="416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048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Function</a:t>
            </a:r>
          </a:p>
        </p:txBody>
      </p:sp>
      <p:sp>
        <p:nvSpPr>
          <p:cNvPr id="3" name="Content Placeholder 2"/>
          <p:cNvSpPr>
            <a:spLocks noGrp="1"/>
          </p:cNvSpPr>
          <p:nvPr>
            <p:ph idx="1"/>
          </p:nvPr>
        </p:nvSpPr>
        <p:spPr/>
        <p:txBody>
          <a:bodyPr/>
          <a:lstStyle/>
          <a:p>
            <a:r>
              <a:rPr lang="en-US" dirty="0"/>
              <a:t>Better outcomes associated with specialized stroke units</a:t>
            </a:r>
          </a:p>
          <a:p>
            <a:r>
              <a:rPr lang="en-US" dirty="0"/>
              <a:t>Early focus on rehabilitation</a:t>
            </a:r>
          </a:p>
          <a:p>
            <a:r>
              <a:rPr lang="en-US" dirty="0"/>
              <a:t>Collaboration with PT and OT</a:t>
            </a:r>
          </a:p>
          <a:p>
            <a:r>
              <a:rPr lang="en-US" dirty="0"/>
              <a:t>ADL training</a:t>
            </a:r>
          </a:p>
          <a:p>
            <a:r>
              <a:rPr lang="en-US" dirty="0"/>
              <a:t>Nursing assistive personnel</a:t>
            </a:r>
          </a:p>
          <a:p>
            <a:r>
              <a:rPr lang="en-US" dirty="0"/>
              <a:t>Staff education provided by PT and OT members of the interdisciplinary team</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386456"/>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834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DVT Prevention</a:t>
            </a:r>
            <a:endParaRPr lang="en-US" dirty="0"/>
          </a:p>
        </p:txBody>
      </p:sp>
      <p:sp>
        <p:nvSpPr>
          <p:cNvPr id="3" name="Content Placeholder 2"/>
          <p:cNvSpPr>
            <a:spLocks noGrp="1"/>
          </p:cNvSpPr>
          <p:nvPr>
            <p:ph idx="1"/>
          </p:nvPr>
        </p:nvSpPr>
        <p:spPr/>
        <p:txBody>
          <a:bodyPr>
            <a:normAutofit lnSpcReduction="10000"/>
          </a:bodyPr>
          <a:lstStyle/>
          <a:p>
            <a:r>
              <a:rPr lang="en-US" dirty="0"/>
              <a:t>Higher risk in stroke</a:t>
            </a:r>
          </a:p>
          <a:p>
            <a:r>
              <a:rPr lang="en-US" dirty="0"/>
              <a:t>Associated with increased </a:t>
            </a:r>
          </a:p>
          <a:p>
            <a:pPr marL="0" indent="0">
              <a:buNone/>
            </a:pPr>
            <a:r>
              <a:rPr lang="en-US" dirty="0"/>
              <a:t>      mortality and morbidity</a:t>
            </a:r>
          </a:p>
          <a:p>
            <a:r>
              <a:rPr lang="en-US" dirty="0"/>
              <a:t>Preventable!</a:t>
            </a:r>
          </a:p>
          <a:p>
            <a:r>
              <a:rPr lang="en-US" dirty="0"/>
              <a:t>Major performance </a:t>
            </a:r>
          </a:p>
          <a:p>
            <a:pPr marL="0" indent="0">
              <a:buNone/>
            </a:pPr>
            <a:r>
              <a:rPr lang="en-US" dirty="0"/>
              <a:t>      measure for CMS</a:t>
            </a:r>
          </a:p>
          <a:p>
            <a:r>
              <a:rPr lang="en-US" dirty="0"/>
              <a:t>Early mobilization</a:t>
            </a:r>
          </a:p>
          <a:p>
            <a:r>
              <a:rPr lang="en-US" dirty="0"/>
              <a:t>Enoxaparin 40 mg </a:t>
            </a:r>
            <a:r>
              <a:rPr lang="en-US" dirty="0" smtClean="0"/>
              <a:t>daily</a:t>
            </a:r>
            <a:endParaRPr lang="en-US" dirty="0"/>
          </a:p>
          <a:p>
            <a:r>
              <a:rPr lang="en-US" dirty="0"/>
              <a:t>Sequential compression devices</a:t>
            </a:r>
          </a:p>
          <a:p>
            <a:r>
              <a:rPr lang="en-US" dirty="0"/>
              <a:t>Compression stockings</a:t>
            </a:r>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590800"/>
            <a:ext cx="4114800"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38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Prevention</a:t>
            </a:r>
          </a:p>
        </p:txBody>
      </p:sp>
      <p:sp>
        <p:nvSpPr>
          <p:cNvPr id="3" name="Content Placeholder 2"/>
          <p:cNvSpPr>
            <a:spLocks noGrp="1"/>
          </p:cNvSpPr>
          <p:nvPr>
            <p:ph idx="1"/>
          </p:nvPr>
        </p:nvSpPr>
        <p:spPr/>
        <p:txBody>
          <a:bodyPr/>
          <a:lstStyle/>
          <a:p>
            <a:r>
              <a:rPr lang="en-US" dirty="0"/>
              <a:t>Greater risk of falling in stroke patients</a:t>
            </a:r>
          </a:p>
          <a:p>
            <a:r>
              <a:rPr lang="en-US" dirty="0"/>
              <a:t>Multi-factorial risks </a:t>
            </a:r>
          </a:p>
          <a:p>
            <a:r>
              <a:rPr lang="en-US" dirty="0"/>
              <a:t>Assess for risk of falling using an evidence-based falls risk assessment tool</a:t>
            </a:r>
          </a:p>
          <a:p>
            <a:r>
              <a:rPr lang="en-US" dirty="0"/>
              <a:t>Implement falls precautions </a:t>
            </a:r>
          </a:p>
          <a:p>
            <a:r>
              <a:rPr lang="en-US" dirty="0"/>
              <a:t>Interventions should </a:t>
            </a:r>
          </a:p>
          <a:p>
            <a:pPr marL="0" indent="0">
              <a:buNone/>
            </a:pPr>
            <a:r>
              <a:rPr lang="en-US" dirty="0"/>
              <a:t>       match risk factors</a:t>
            </a:r>
          </a:p>
          <a:p>
            <a:r>
              <a:rPr lang="en-US" dirty="0"/>
              <a:t>Use all available tools!</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581400"/>
            <a:ext cx="368776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51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685800"/>
            <a:ext cx="8229600" cy="5638800"/>
          </a:xfrm>
        </p:spPr>
        <p:txBody>
          <a:bodyPr/>
          <a:lstStyle/>
          <a:p>
            <a:pPr marL="0" indent="0">
              <a:buNone/>
            </a:pPr>
            <a:r>
              <a:rPr lang="en-US" b="1" dirty="0">
                <a:solidFill>
                  <a:schemeClr val="bg2"/>
                </a:solidFill>
                <a:effectLst>
                  <a:outerShdw blurRad="38100" dist="38100" dir="2700000" algn="tl">
                    <a:srgbClr val="000000">
                      <a:alpha val="43137"/>
                    </a:srgbClr>
                  </a:outerShdw>
                </a:effectLst>
              </a:rPr>
              <a:t>Disability, Disparity, Death, &amp; Dollars</a:t>
            </a:r>
          </a:p>
          <a:p>
            <a:pPr marL="0" indent="0">
              <a:buNone/>
            </a:pPr>
            <a:endParaRPr lang="en-US" sz="1050" b="1" dirty="0">
              <a:solidFill>
                <a:schemeClr val="accent1"/>
              </a:solidFill>
            </a:endParaRPr>
          </a:p>
          <a:p>
            <a:r>
              <a:rPr lang="en-US" dirty="0"/>
              <a:t>Stroke is the 4</a:t>
            </a:r>
            <a:r>
              <a:rPr lang="en-US" baseline="30000" dirty="0"/>
              <a:t>th</a:t>
            </a:r>
            <a:r>
              <a:rPr lang="en-US" dirty="0"/>
              <a:t> leading cause of death in the US and the #1 cause of permanent disability</a:t>
            </a:r>
          </a:p>
          <a:p>
            <a:r>
              <a:rPr lang="en-US" dirty="0"/>
              <a:t>Each year, 795,000 people experience a new or recurrent stroke </a:t>
            </a:r>
          </a:p>
          <a:p>
            <a:r>
              <a:rPr lang="en-US" dirty="0"/>
              <a:t>Every 4 minutes someone dies of stroke</a:t>
            </a:r>
          </a:p>
          <a:p>
            <a:r>
              <a:rPr lang="en-US" dirty="0"/>
              <a:t>Americans pay about $74 billion/year in stroke-related medical &amp; disability </a:t>
            </a:r>
            <a:r>
              <a:rPr lang="en-US" dirty="0" smtClean="0"/>
              <a:t>costs</a:t>
            </a:r>
            <a:endParaRPr lang="en-US" dirty="0"/>
          </a:p>
        </p:txBody>
      </p:sp>
    </p:spTree>
    <p:extLst>
      <p:ext uri="{BB962C8B-B14F-4D97-AF65-F5344CB8AC3E}">
        <p14:creationId xmlns:p14="http://schemas.microsoft.com/office/powerpoint/2010/main" val="4205839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Dysphagia</a:t>
            </a:r>
          </a:p>
        </p:txBody>
      </p:sp>
      <p:sp>
        <p:nvSpPr>
          <p:cNvPr id="3" name="Content Placeholder 2"/>
          <p:cNvSpPr>
            <a:spLocks noGrp="1"/>
          </p:cNvSpPr>
          <p:nvPr>
            <p:ph idx="1"/>
          </p:nvPr>
        </p:nvSpPr>
        <p:spPr/>
        <p:txBody>
          <a:bodyPr/>
          <a:lstStyle/>
          <a:p>
            <a:r>
              <a:rPr lang="en-US" dirty="0"/>
              <a:t>Up to half are </a:t>
            </a:r>
            <a:r>
              <a:rPr lang="en-US" dirty="0" err="1"/>
              <a:t>dysphagic</a:t>
            </a:r>
            <a:endParaRPr lang="en-US" dirty="0"/>
          </a:p>
          <a:p>
            <a:r>
              <a:rPr lang="en-US" dirty="0"/>
              <a:t>Risk of aspiration pneumonia is increased x 7</a:t>
            </a:r>
          </a:p>
          <a:p>
            <a:r>
              <a:rPr lang="en-US" dirty="0"/>
              <a:t>Assess swallow before the patient begins eating, drinking or taking oral medications</a:t>
            </a:r>
          </a:p>
          <a:p>
            <a:r>
              <a:rPr lang="en-US" dirty="0"/>
              <a:t>Nursing Bedside Swallow Screening</a:t>
            </a:r>
          </a:p>
          <a:p>
            <a:r>
              <a:rPr lang="en-US" dirty="0" smtClean="0"/>
              <a:t>Nursing </a:t>
            </a:r>
            <a:r>
              <a:rPr lang="en-US" dirty="0"/>
              <a:t>interventions </a:t>
            </a:r>
          </a:p>
          <a:p>
            <a:pPr marL="0"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845" y="3433763"/>
            <a:ext cx="3206750" cy="342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909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Malnutrition</a:t>
            </a:r>
          </a:p>
        </p:txBody>
      </p:sp>
      <p:sp>
        <p:nvSpPr>
          <p:cNvPr id="3" name="Content Placeholder 2"/>
          <p:cNvSpPr>
            <a:spLocks noGrp="1"/>
          </p:cNvSpPr>
          <p:nvPr>
            <p:ph idx="1"/>
          </p:nvPr>
        </p:nvSpPr>
        <p:spPr/>
        <p:txBody>
          <a:bodyPr/>
          <a:lstStyle/>
          <a:p>
            <a:r>
              <a:rPr lang="en-US" dirty="0"/>
              <a:t>Contributing factors</a:t>
            </a:r>
          </a:p>
          <a:p>
            <a:r>
              <a:rPr lang="en-US" dirty="0"/>
              <a:t>Reported in 50% at 2-3 weeks after stroke</a:t>
            </a:r>
          </a:p>
          <a:p>
            <a:r>
              <a:rPr lang="en-US" dirty="0"/>
              <a:t>Enteral feedings</a:t>
            </a:r>
          </a:p>
          <a:p>
            <a:r>
              <a:rPr lang="en-US" dirty="0"/>
              <a:t>NG </a:t>
            </a:r>
            <a:r>
              <a:rPr lang="en-US" dirty="0" smtClean="0"/>
              <a:t>feedings</a:t>
            </a:r>
            <a:endParaRPr lang="en-US" dirty="0"/>
          </a:p>
          <a:p>
            <a:r>
              <a:rPr lang="en-US" dirty="0"/>
              <a:t>Monitoring </a:t>
            </a:r>
          </a:p>
          <a:p>
            <a:pPr lvl="1"/>
            <a:r>
              <a:rPr lang="en-US" dirty="0"/>
              <a:t>Daily weights (loss of &gt;3 kg)</a:t>
            </a:r>
          </a:p>
          <a:p>
            <a:pPr lvl="1"/>
            <a:r>
              <a:rPr lang="en-US" dirty="0"/>
              <a:t>Intake and output</a:t>
            </a:r>
          </a:p>
          <a:p>
            <a:pPr lvl="1"/>
            <a:r>
              <a:rPr lang="en-US" dirty="0"/>
              <a:t>Blood counts</a:t>
            </a:r>
          </a:p>
          <a:p>
            <a:r>
              <a:rPr lang="en-US" dirty="0"/>
              <a:t>Nutritional supplements</a:t>
            </a:r>
          </a:p>
          <a:p>
            <a:pPr marL="0" indent="0">
              <a:buNone/>
            </a:pP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859" y="2895600"/>
            <a:ext cx="3663950" cy="394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966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Bowel/Bladder Management</a:t>
            </a:r>
          </a:p>
        </p:txBody>
      </p:sp>
      <p:sp>
        <p:nvSpPr>
          <p:cNvPr id="3" name="Content Placeholder 2"/>
          <p:cNvSpPr>
            <a:spLocks noGrp="1"/>
          </p:cNvSpPr>
          <p:nvPr>
            <p:ph idx="1"/>
          </p:nvPr>
        </p:nvSpPr>
        <p:spPr/>
        <p:txBody>
          <a:bodyPr/>
          <a:lstStyle/>
          <a:p>
            <a:r>
              <a:rPr lang="en-US" dirty="0"/>
              <a:t>Central aspect of stroke care</a:t>
            </a:r>
          </a:p>
          <a:p>
            <a:r>
              <a:rPr lang="en-US" dirty="0"/>
              <a:t>Nursing assumes major responsibility of assessment and management</a:t>
            </a:r>
          </a:p>
          <a:p>
            <a:r>
              <a:rPr lang="en-US" dirty="0"/>
              <a:t>Monitor I&amp;O and recognize potential problems</a:t>
            </a:r>
          </a:p>
          <a:p>
            <a:r>
              <a:rPr lang="en-US" dirty="0"/>
              <a:t>Risk for constipation</a:t>
            </a:r>
          </a:p>
          <a:p>
            <a:r>
              <a:rPr lang="en-US" dirty="0"/>
              <a:t>Indwelling urinary catheters not recommended</a:t>
            </a:r>
          </a:p>
          <a:p>
            <a:r>
              <a:rPr lang="en-US" dirty="0"/>
              <a:t>Urinary retention</a:t>
            </a:r>
          </a:p>
          <a:p>
            <a:r>
              <a:rPr lang="en-US" dirty="0"/>
              <a:t>Incontinence</a:t>
            </a:r>
          </a:p>
          <a:p>
            <a:r>
              <a:rPr lang="en-US" dirty="0"/>
              <a:t>Patient and family education</a:t>
            </a:r>
          </a:p>
          <a:p>
            <a:pPr marL="0"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651375"/>
            <a:ext cx="243840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567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Promoting Skin Integrity</a:t>
            </a:r>
          </a:p>
        </p:txBody>
      </p:sp>
      <p:sp>
        <p:nvSpPr>
          <p:cNvPr id="3" name="Content Placeholder 2"/>
          <p:cNvSpPr>
            <a:spLocks noGrp="1"/>
          </p:cNvSpPr>
          <p:nvPr>
            <p:ph idx="1"/>
          </p:nvPr>
        </p:nvSpPr>
        <p:spPr/>
        <p:txBody>
          <a:bodyPr/>
          <a:lstStyle/>
          <a:p>
            <a:r>
              <a:rPr lang="en-US" dirty="0"/>
              <a:t>Risk for skin breakdown</a:t>
            </a:r>
          </a:p>
          <a:p>
            <a:r>
              <a:rPr lang="en-US" dirty="0"/>
              <a:t>Skin assessment at least every 8 hours</a:t>
            </a:r>
          </a:p>
          <a:p>
            <a:r>
              <a:rPr lang="en-US" dirty="0"/>
              <a:t>Use of an evidence-based assessment tool</a:t>
            </a:r>
          </a:p>
          <a:p>
            <a:r>
              <a:rPr lang="en-US" dirty="0"/>
              <a:t>Turn and reposition at least every 2 hours</a:t>
            </a:r>
          </a:p>
          <a:p>
            <a:r>
              <a:rPr lang="en-US" dirty="0"/>
              <a:t>Keep patients clean and dry</a:t>
            </a:r>
          </a:p>
          <a:p>
            <a:r>
              <a:rPr lang="en-US" dirty="0"/>
              <a:t>Utilize products and tools for pressure reduction</a:t>
            </a:r>
          </a:p>
          <a:p>
            <a:r>
              <a:rPr lang="en-US" dirty="0"/>
              <a:t>Nurse-driven protocols</a:t>
            </a:r>
          </a:p>
          <a:p>
            <a:pPr marL="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8685" y="4778503"/>
            <a:ext cx="4194175" cy="208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403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Seizures</a:t>
            </a:r>
          </a:p>
        </p:txBody>
      </p:sp>
      <p:sp>
        <p:nvSpPr>
          <p:cNvPr id="3" name="Content Placeholder 2"/>
          <p:cNvSpPr>
            <a:spLocks noGrp="1"/>
          </p:cNvSpPr>
          <p:nvPr>
            <p:ph idx="1"/>
          </p:nvPr>
        </p:nvSpPr>
        <p:spPr/>
        <p:txBody>
          <a:bodyPr/>
          <a:lstStyle/>
          <a:p>
            <a:r>
              <a:rPr lang="en-US" dirty="0"/>
              <a:t>Hemorrhagic stroke – 11%; Ischemic – 9%</a:t>
            </a:r>
          </a:p>
          <a:p>
            <a:r>
              <a:rPr lang="en-US" dirty="0"/>
              <a:t>Monitor for seizure activity and implement seizure precautions</a:t>
            </a:r>
          </a:p>
          <a:p>
            <a:r>
              <a:rPr lang="en-US" dirty="0"/>
              <a:t>Understand seizure classifications</a:t>
            </a:r>
          </a:p>
          <a:p>
            <a:r>
              <a:rPr lang="en-US" dirty="0"/>
              <a:t>Nurses are first responders</a:t>
            </a:r>
          </a:p>
          <a:p>
            <a:pPr lvl="1"/>
            <a:r>
              <a:rPr lang="en-US" dirty="0"/>
              <a:t>Remain with the patient</a:t>
            </a:r>
          </a:p>
          <a:p>
            <a:pPr lvl="1"/>
            <a:r>
              <a:rPr lang="en-US" dirty="0"/>
              <a:t>Apply O2; turn patient to side</a:t>
            </a:r>
          </a:p>
          <a:p>
            <a:pPr lvl="1"/>
            <a:r>
              <a:rPr lang="en-US" dirty="0"/>
              <a:t>Observe times, behaviors, autonomic signs</a:t>
            </a:r>
          </a:p>
          <a:p>
            <a:pPr lvl="1"/>
            <a:r>
              <a:rPr lang="en-US" dirty="0"/>
              <a:t>Notify physician and carry out orders</a:t>
            </a:r>
          </a:p>
          <a:p>
            <a:pPr marL="0" indent="0">
              <a:buNone/>
            </a:pPr>
            <a:endParaRPr lang="en-US" dirty="0"/>
          </a:p>
        </p:txBody>
      </p:sp>
    </p:spTree>
    <p:extLst>
      <p:ext uri="{BB962C8B-B14F-4D97-AF65-F5344CB8AC3E}">
        <p14:creationId xmlns:p14="http://schemas.microsoft.com/office/powerpoint/2010/main" val="938762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Apnea</a:t>
            </a:r>
          </a:p>
        </p:txBody>
      </p:sp>
      <p:sp>
        <p:nvSpPr>
          <p:cNvPr id="3" name="Content Placeholder 2"/>
          <p:cNvSpPr>
            <a:spLocks noGrp="1"/>
          </p:cNvSpPr>
          <p:nvPr>
            <p:ph idx="1"/>
          </p:nvPr>
        </p:nvSpPr>
        <p:spPr/>
        <p:txBody>
          <a:bodyPr/>
          <a:lstStyle/>
          <a:p>
            <a:r>
              <a:rPr lang="en-US" dirty="0"/>
              <a:t>Relationship between sleep apnea and stroke</a:t>
            </a:r>
          </a:p>
          <a:p>
            <a:r>
              <a:rPr lang="en-US" dirty="0"/>
              <a:t>Increased risk in the elderly (70-100 years old)</a:t>
            </a:r>
          </a:p>
          <a:p>
            <a:r>
              <a:rPr lang="en-US" dirty="0"/>
              <a:t>Role of nursing in identifying sleep apnea</a:t>
            </a:r>
          </a:p>
          <a:p>
            <a:r>
              <a:rPr lang="en-US" dirty="0"/>
              <a:t>Diagnosis</a:t>
            </a:r>
          </a:p>
          <a:p>
            <a:r>
              <a:rPr lang="en-US" dirty="0"/>
              <a:t>Treatment</a:t>
            </a:r>
          </a:p>
          <a:p>
            <a:pPr lvl="1"/>
            <a:r>
              <a:rPr lang="en-US" dirty="0"/>
              <a:t>Lifestyle changes</a:t>
            </a:r>
          </a:p>
          <a:p>
            <a:pPr lvl="1"/>
            <a:r>
              <a:rPr lang="en-US" dirty="0"/>
              <a:t>Mouthpieces</a:t>
            </a:r>
          </a:p>
          <a:p>
            <a:pPr lvl="1"/>
            <a:r>
              <a:rPr lang="en-US" dirty="0"/>
              <a:t>CPAP</a:t>
            </a:r>
          </a:p>
          <a:p>
            <a:pPr lvl="1"/>
            <a:r>
              <a:rPr lang="en-US" dirty="0"/>
              <a:t>Surgery</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6887" y="3581400"/>
            <a:ext cx="3567113" cy="322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882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 Screening</a:t>
            </a:r>
          </a:p>
        </p:txBody>
      </p:sp>
      <p:sp>
        <p:nvSpPr>
          <p:cNvPr id="3" name="Content Placeholder 2"/>
          <p:cNvSpPr>
            <a:spLocks noGrp="1"/>
          </p:cNvSpPr>
          <p:nvPr>
            <p:ph idx="1"/>
          </p:nvPr>
        </p:nvSpPr>
        <p:spPr/>
        <p:txBody>
          <a:bodyPr/>
          <a:lstStyle/>
          <a:p>
            <a:r>
              <a:rPr lang="en-US" dirty="0"/>
              <a:t>Associated with poorer quality of life and increased mortality</a:t>
            </a:r>
          </a:p>
          <a:p>
            <a:r>
              <a:rPr lang="en-US" dirty="0"/>
              <a:t>Present in nearly 20% of stroke survivors</a:t>
            </a:r>
          </a:p>
          <a:p>
            <a:r>
              <a:rPr lang="en-US" dirty="0"/>
              <a:t>Nurses may be first to notice symptoms</a:t>
            </a:r>
          </a:p>
          <a:p>
            <a:r>
              <a:rPr lang="en-US" dirty="0"/>
              <a:t>Depression screening</a:t>
            </a:r>
          </a:p>
          <a:p>
            <a:r>
              <a:rPr lang="en-US" dirty="0"/>
              <a:t>Risk for depression in family caregivers</a:t>
            </a:r>
          </a:p>
          <a:p>
            <a:pPr marL="0" indent="0">
              <a:buNone/>
            </a:pP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724400"/>
            <a:ext cx="2895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341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Stroke Education</a:t>
            </a:r>
            <a:endParaRPr lang="en-US" dirty="0"/>
          </a:p>
        </p:txBody>
      </p:sp>
      <p:sp>
        <p:nvSpPr>
          <p:cNvPr id="3" name="Content Placeholder 2"/>
          <p:cNvSpPr>
            <a:spLocks noGrp="1"/>
          </p:cNvSpPr>
          <p:nvPr>
            <p:ph idx="1"/>
          </p:nvPr>
        </p:nvSpPr>
        <p:spPr/>
        <p:txBody>
          <a:bodyPr/>
          <a:lstStyle/>
          <a:p>
            <a:pPr marL="0" indent="0" algn="ctr">
              <a:buNone/>
            </a:pPr>
            <a:r>
              <a:rPr lang="en-US" b="1" dirty="0"/>
              <a:t>Patient and family caregiver education</a:t>
            </a:r>
          </a:p>
          <a:p>
            <a:pPr marL="0" indent="0" algn="ctr">
              <a:buNone/>
            </a:pPr>
            <a:r>
              <a:rPr lang="en-US" b="1" dirty="0"/>
              <a:t>Staff education</a:t>
            </a:r>
          </a:p>
          <a:p>
            <a:pPr marL="0" indent="0" algn="ctr">
              <a:buNone/>
            </a:pPr>
            <a:r>
              <a:rPr lang="en-US" b="1" dirty="0"/>
              <a:t>Community education</a:t>
            </a:r>
          </a:p>
          <a:p>
            <a:pPr marL="0" indent="0">
              <a:buNone/>
            </a:pP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244" y="3733801"/>
            <a:ext cx="3537356"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522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and Family Education</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b="1" dirty="0">
                <a:solidFill>
                  <a:schemeClr val="bg2"/>
                </a:solidFill>
              </a:rPr>
              <a:t>Prevention begins with education</a:t>
            </a:r>
            <a:r>
              <a:rPr lang="en-US" b="1" dirty="0" smtClean="0">
                <a:solidFill>
                  <a:schemeClr val="bg2"/>
                </a:solidFill>
              </a:rPr>
              <a:t>!</a:t>
            </a:r>
            <a:endParaRPr lang="en-US" dirty="0"/>
          </a:p>
          <a:p>
            <a:r>
              <a:rPr lang="en-US" u="sng" dirty="0"/>
              <a:t>Effective</a:t>
            </a:r>
            <a:r>
              <a:rPr lang="en-US" dirty="0"/>
              <a:t> stroke education is a hallmark of better stroke care and is considered a critical part of the chain of survival</a:t>
            </a:r>
          </a:p>
          <a:p>
            <a:r>
              <a:rPr lang="en-US" dirty="0"/>
              <a:t>Both ischemic and hemorrhagic stroke patients and their caregivers </a:t>
            </a:r>
          </a:p>
          <a:p>
            <a:r>
              <a:rPr lang="en-US" dirty="0"/>
              <a:t>Individualize education on stroke, including the risk factors and warning signs</a:t>
            </a:r>
          </a:p>
          <a:p>
            <a:r>
              <a:rPr lang="en-US" dirty="0"/>
              <a:t>Make it relevant to them – “tell them WHY and they may COMPLY”</a:t>
            </a:r>
          </a:p>
          <a:p>
            <a:r>
              <a:rPr lang="en-US" dirty="0"/>
              <a:t>Initiated early in the patient’s stay</a:t>
            </a:r>
          </a:p>
          <a:p>
            <a:r>
              <a:rPr lang="en-US" dirty="0"/>
              <a:t>Repetition increases retention of learned information</a:t>
            </a:r>
          </a:p>
          <a:p>
            <a:r>
              <a:rPr lang="en-US" dirty="0"/>
              <a:t>The TEAM approach is the best approach </a:t>
            </a:r>
          </a:p>
          <a:p>
            <a:endParaRPr lang="en-US" dirty="0"/>
          </a:p>
        </p:txBody>
      </p:sp>
    </p:spTree>
    <p:extLst>
      <p:ext uri="{BB962C8B-B14F-4D97-AF65-F5344CB8AC3E}">
        <p14:creationId xmlns:p14="http://schemas.microsoft.com/office/powerpoint/2010/main" val="3101493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Education</a:t>
            </a:r>
          </a:p>
        </p:txBody>
      </p:sp>
      <p:sp>
        <p:nvSpPr>
          <p:cNvPr id="3" name="Content Placeholder 2"/>
          <p:cNvSpPr>
            <a:spLocks noGrp="1"/>
          </p:cNvSpPr>
          <p:nvPr>
            <p:ph idx="1"/>
          </p:nvPr>
        </p:nvSpPr>
        <p:spPr/>
        <p:txBody>
          <a:bodyPr>
            <a:normAutofit lnSpcReduction="10000"/>
          </a:bodyPr>
          <a:lstStyle/>
          <a:p>
            <a:r>
              <a:rPr lang="en-US" dirty="0"/>
              <a:t>Develop, validate and maintain competency</a:t>
            </a:r>
          </a:p>
          <a:p>
            <a:r>
              <a:rPr lang="en-US" dirty="0"/>
              <a:t>Assemble a multidisciplinary team</a:t>
            </a:r>
          </a:p>
          <a:p>
            <a:pPr lvl="1"/>
            <a:r>
              <a:rPr lang="en-US" dirty="0"/>
              <a:t>Define goals </a:t>
            </a:r>
          </a:p>
          <a:p>
            <a:pPr lvl="1"/>
            <a:r>
              <a:rPr lang="en-US" dirty="0"/>
              <a:t>Establish program-specific requirements</a:t>
            </a:r>
          </a:p>
          <a:p>
            <a:pPr lvl="1"/>
            <a:r>
              <a:rPr lang="en-US" dirty="0"/>
              <a:t>Identify and respond to specific learning needs</a:t>
            </a:r>
          </a:p>
          <a:p>
            <a:pPr lvl="1"/>
            <a:r>
              <a:rPr lang="en-US" dirty="0"/>
              <a:t>Develop an Education Plan</a:t>
            </a:r>
          </a:p>
          <a:p>
            <a:r>
              <a:rPr lang="en-US" dirty="0"/>
              <a:t>Orientation and training</a:t>
            </a:r>
          </a:p>
          <a:p>
            <a:r>
              <a:rPr lang="en-US" dirty="0"/>
              <a:t>Continuing education</a:t>
            </a:r>
          </a:p>
          <a:p>
            <a:r>
              <a:rPr lang="en-US" dirty="0"/>
              <a:t>Use your resources</a:t>
            </a:r>
          </a:p>
          <a:p>
            <a:r>
              <a:rPr lang="en-US" dirty="0" smtClean="0"/>
              <a:t>Be </a:t>
            </a:r>
            <a:r>
              <a:rPr lang="en-US" dirty="0"/>
              <a:t>creative!</a:t>
            </a:r>
          </a:p>
          <a:p>
            <a:pPr marL="0" indent="0">
              <a:buNone/>
            </a:pP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787" y="4114800"/>
            <a:ext cx="36512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80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idx="1"/>
          </p:nvPr>
        </p:nvSpPr>
        <p:spPr/>
        <p:txBody>
          <a:bodyPr/>
          <a:lstStyle/>
          <a:p>
            <a:pPr marL="0" indent="0">
              <a:buNone/>
            </a:pPr>
            <a:r>
              <a:rPr lang="en-US" dirty="0"/>
              <a:t>A stroke is </a:t>
            </a:r>
            <a:endParaRPr lang="en-US" dirty="0" smtClean="0"/>
          </a:p>
          <a:p>
            <a:r>
              <a:rPr lang="en-US" dirty="0" smtClean="0"/>
              <a:t>a </a:t>
            </a:r>
            <a:r>
              <a:rPr lang="en-US" dirty="0"/>
              <a:t>"brain attack". </a:t>
            </a:r>
            <a:endParaRPr lang="en-US" dirty="0" smtClean="0"/>
          </a:p>
          <a:p>
            <a:r>
              <a:rPr lang="en-US" dirty="0" smtClean="0"/>
              <a:t>It </a:t>
            </a:r>
            <a:r>
              <a:rPr lang="en-US" dirty="0"/>
              <a:t>occurs when blood flow to an area of brain is cut off. </a:t>
            </a:r>
            <a:endParaRPr lang="en-US" dirty="0" smtClean="0"/>
          </a:p>
          <a:p>
            <a:r>
              <a:rPr lang="en-US" dirty="0" smtClean="0"/>
              <a:t>When </a:t>
            </a:r>
            <a:r>
              <a:rPr lang="en-US" dirty="0"/>
              <a:t>this happens, brain cells are deprived of oxygen and begin to die. </a:t>
            </a:r>
            <a:endParaRPr lang="en-US" dirty="0" smtClean="0"/>
          </a:p>
          <a:p>
            <a:r>
              <a:rPr lang="en-US" dirty="0" smtClean="0"/>
              <a:t>When </a:t>
            </a:r>
            <a:r>
              <a:rPr lang="en-US" dirty="0"/>
              <a:t>brain cells die during a stroke, abilities controlled by that area of the brain such as memory and muscle control are lost</a:t>
            </a:r>
          </a:p>
        </p:txBody>
      </p:sp>
    </p:spTree>
    <p:extLst>
      <p:ext uri="{BB962C8B-B14F-4D97-AF65-F5344CB8AC3E}">
        <p14:creationId xmlns:p14="http://schemas.microsoft.com/office/powerpoint/2010/main" val="1254072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Education</a:t>
            </a:r>
          </a:p>
        </p:txBody>
      </p:sp>
      <p:sp>
        <p:nvSpPr>
          <p:cNvPr id="3" name="Content Placeholder 2"/>
          <p:cNvSpPr>
            <a:spLocks noGrp="1"/>
          </p:cNvSpPr>
          <p:nvPr>
            <p:ph idx="1"/>
          </p:nvPr>
        </p:nvSpPr>
        <p:spPr/>
        <p:txBody>
          <a:bodyPr>
            <a:normAutofit fontScale="92500" lnSpcReduction="20000"/>
          </a:bodyPr>
          <a:lstStyle/>
          <a:p>
            <a:r>
              <a:rPr lang="en-US" dirty="0"/>
              <a:t>Basic info – risk factors, warning signs, call 911!</a:t>
            </a:r>
          </a:p>
          <a:p>
            <a:pPr lvl="1"/>
            <a:r>
              <a:rPr lang="en-US" dirty="0"/>
              <a:t>Health fair booths</a:t>
            </a:r>
          </a:p>
          <a:p>
            <a:pPr lvl="1"/>
            <a:r>
              <a:rPr lang="en-US" dirty="0"/>
              <a:t>Schools</a:t>
            </a:r>
          </a:p>
          <a:p>
            <a:pPr lvl="1"/>
            <a:r>
              <a:rPr lang="en-US" dirty="0"/>
              <a:t>Senior centers/residential facilities</a:t>
            </a:r>
          </a:p>
          <a:p>
            <a:pPr lvl="1"/>
            <a:r>
              <a:rPr lang="en-US" dirty="0"/>
              <a:t>Businesses/companies</a:t>
            </a:r>
          </a:p>
          <a:p>
            <a:r>
              <a:rPr lang="en-US" dirty="0"/>
              <a:t>EMS personnel – vital role in stroke care	</a:t>
            </a:r>
          </a:p>
          <a:p>
            <a:pPr lvl="1"/>
            <a:r>
              <a:rPr lang="en-US" dirty="0" smtClean="0"/>
              <a:t>collaboration </a:t>
            </a:r>
            <a:r>
              <a:rPr lang="en-US" dirty="0"/>
              <a:t>between EMS &amp; stroke centers</a:t>
            </a:r>
          </a:p>
          <a:p>
            <a:pPr lvl="1"/>
            <a:r>
              <a:rPr lang="en-US" dirty="0"/>
              <a:t>Lunch &amp; learn sessions</a:t>
            </a:r>
          </a:p>
          <a:p>
            <a:pPr lvl="1"/>
            <a:r>
              <a:rPr lang="en-US" dirty="0"/>
              <a:t>Review calls/case studies – </a:t>
            </a:r>
          </a:p>
          <a:p>
            <a:pPr marL="457200" lvl="1" indent="0">
              <a:buNone/>
            </a:pPr>
            <a:r>
              <a:rPr lang="en-US" dirty="0"/>
              <a:t>           recognize/give feedback</a:t>
            </a:r>
          </a:p>
          <a:p>
            <a:pPr lvl="1"/>
            <a:r>
              <a:rPr lang="en-US" dirty="0"/>
              <a:t>Sponsor </a:t>
            </a:r>
            <a:r>
              <a:rPr lang="en-US" dirty="0" smtClean="0"/>
              <a:t>BLS </a:t>
            </a:r>
            <a:r>
              <a:rPr lang="en-US" dirty="0"/>
              <a:t>courses</a:t>
            </a:r>
          </a:p>
          <a:p>
            <a:pPr lvl="1"/>
            <a:r>
              <a:rPr lang="en-US" dirty="0"/>
              <a:t>Invite them!  Involve them!</a:t>
            </a:r>
          </a:p>
          <a:p>
            <a:pPr marL="0" indent="0">
              <a:buNone/>
            </a:pP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773" y="4343399"/>
            <a:ext cx="3956050" cy="251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714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Advocacy</a:t>
            </a:r>
          </a:p>
        </p:txBody>
      </p:sp>
      <p:sp>
        <p:nvSpPr>
          <p:cNvPr id="3" name="Content Placeholder 2"/>
          <p:cNvSpPr>
            <a:spLocks noGrp="1"/>
          </p:cNvSpPr>
          <p:nvPr>
            <p:ph idx="1"/>
          </p:nvPr>
        </p:nvSpPr>
        <p:spPr/>
        <p:txBody>
          <a:bodyPr>
            <a:normAutofit fontScale="92500" lnSpcReduction="10000"/>
          </a:bodyPr>
          <a:lstStyle/>
          <a:p>
            <a:pPr marL="0" lvl="1" indent="0" algn="ctr">
              <a:buNone/>
            </a:pPr>
            <a:r>
              <a:rPr lang="en-US" sz="3200" i="1" dirty="0"/>
              <a:t>Nurses can be a powerful force in decreasing the burden of stroke</a:t>
            </a:r>
          </a:p>
          <a:p>
            <a:pPr marL="0" lvl="1" indent="0">
              <a:buNone/>
            </a:pPr>
            <a:endParaRPr lang="en-US" sz="1000" b="1" dirty="0">
              <a:solidFill>
                <a:schemeClr val="accent1"/>
              </a:solidFill>
            </a:endParaRPr>
          </a:p>
          <a:p>
            <a:pPr marL="274320" lvl="1"/>
            <a:r>
              <a:rPr lang="en-US" dirty="0"/>
              <a:t>Effectively educating patients and families about the risk factors and warning signs of stroke </a:t>
            </a:r>
          </a:p>
          <a:p>
            <a:pPr marL="274320" lvl="1"/>
            <a:r>
              <a:rPr lang="en-US" dirty="0"/>
              <a:t>Participating in community teaching settings</a:t>
            </a:r>
          </a:p>
          <a:p>
            <a:pPr marL="274320" lvl="1"/>
            <a:r>
              <a:rPr lang="en-US" dirty="0"/>
              <a:t>Empowering patients by providing them with resources </a:t>
            </a:r>
            <a:r>
              <a:rPr lang="en-US" i="1" dirty="0" smtClean="0"/>
              <a:t>( Stroke </a:t>
            </a:r>
            <a:r>
              <a:rPr lang="en-US" i="1" dirty="0"/>
              <a:t>Survivors Support Groups)</a:t>
            </a:r>
          </a:p>
          <a:p>
            <a:pPr marL="274320" lvl="1"/>
            <a:r>
              <a:rPr lang="en-US" dirty="0"/>
              <a:t>Encouraging them to be involved in their care</a:t>
            </a:r>
          </a:p>
          <a:p>
            <a:pPr marL="274320" lvl="1"/>
            <a:r>
              <a:rPr lang="en-US" dirty="0"/>
              <a:t>Becoming involved with federal issues and campaigns that support research, prevention and access to quality care and rehabilitation</a:t>
            </a:r>
          </a:p>
          <a:p>
            <a:pPr marL="0" indent="0">
              <a:buNone/>
            </a:pPr>
            <a:endParaRPr lang="en-US" dirty="0"/>
          </a:p>
        </p:txBody>
      </p:sp>
    </p:spTree>
    <p:extLst>
      <p:ext uri="{BB962C8B-B14F-4D97-AF65-F5344CB8AC3E}">
        <p14:creationId xmlns:p14="http://schemas.microsoft.com/office/powerpoint/2010/main" val="2904826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sz="2800" dirty="0"/>
              <a:t>Nurses are at the forefront of stroke care</a:t>
            </a:r>
          </a:p>
          <a:p>
            <a:r>
              <a:rPr lang="en-US" sz="2800" dirty="0"/>
              <a:t>Implications for reducing morbidity and mortality</a:t>
            </a:r>
          </a:p>
          <a:p>
            <a:r>
              <a:rPr lang="en-US" sz="2800" dirty="0"/>
              <a:t>Comprehensive patient assessments</a:t>
            </a:r>
          </a:p>
          <a:p>
            <a:r>
              <a:rPr lang="en-US" sz="2800" dirty="0"/>
              <a:t>Delivery of quality patient care</a:t>
            </a:r>
          </a:p>
          <a:p>
            <a:r>
              <a:rPr lang="en-US" sz="2800" dirty="0" smtClean="0"/>
              <a:t>Commitment </a:t>
            </a:r>
            <a:r>
              <a:rPr lang="en-US" sz="2800" dirty="0"/>
              <a:t>to education and prevention</a:t>
            </a:r>
          </a:p>
          <a:p>
            <a:r>
              <a:rPr lang="en-US" sz="2800" dirty="0"/>
              <a:t>Advocate to improve overall stroke care</a:t>
            </a:r>
          </a:p>
          <a:p>
            <a:pPr marL="0" indent="0">
              <a:buNone/>
            </a:pPr>
            <a:endParaRPr lang="en-US" dirty="0"/>
          </a:p>
        </p:txBody>
      </p:sp>
    </p:spTree>
    <p:extLst>
      <p:ext uri="{BB962C8B-B14F-4D97-AF65-F5344CB8AC3E}">
        <p14:creationId xmlns:p14="http://schemas.microsoft.com/office/powerpoint/2010/main" val="3940048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52400" y="1752600"/>
            <a:ext cx="8458200" cy="4922520"/>
          </a:xfrm>
        </p:spPr>
        <p:txBody>
          <a:bodyPr>
            <a:noAutofit/>
          </a:bodyPr>
          <a:lstStyle/>
          <a:p>
            <a:r>
              <a:rPr lang="en-US" sz="1400" dirty="0" err="1"/>
              <a:t>Cappelle</a:t>
            </a:r>
            <a:r>
              <a:rPr lang="en-US" sz="1400" dirty="0"/>
              <a:t>, L.J. (2011).  Preventing deep vein thrombosis after stroke: Strategies and recommendations. </a:t>
            </a:r>
            <a:r>
              <a:rPr lang="en-US" sz="1400" i="1" dirty="0"/>
              <a:t>Current Treatment Options in Neurology</a:t>
            </a:r>
            <a:r>
              <a:rPr lang="en-US" sz="1400" dirty="0"/>
              <a:t>; 13(6): 629–635. </a:t>
            </a:r>
          </a:p>
          <a:p>
            <a:r>
              <a:rPr lang="en-US" sz="1400" dirty="0"/>
              <a:t>Daniels, C. S., Johnson, J. R., &amp; </a:t>
            </a:r>
            <a:r>
              <a:rPr lang="en-US" sz="1400" dirty="0" err="1"/>
              <a:t>Mackovjak</a:t>
            </a:r>
            <a:r>
              <a:rPr lang="en-US" sz="1400" dirty="0"/>
              <a:t>, J.  (2011). Presenting a successful stroke education model to meet the Joint Commission’s Disease-specific care certification.  </a:t>
            </a:r>
            <a:r>
              <a:rPr lang="en-US" sz="1400" i="1" dirty="0"/>
              <a:t>Journal for Nurses in Staff Development, 27 </a:t>
            </a:r>
            <a:r>
              <a:rPr lang="en-US" sz="1400" dirty="0"/>
              <a:t>(2), 74-80. </a:t>
            </a:r>
          </a:p>
          <a:p>
            <a:r>
              <a:rPr lang="en-US" sz="1400" dirty="0"/>
              <a:t>Go, A.S. et. al. (2014).  Heart Disease and Stroke Statistics – 2014 Update:  A Report from the American Heart Association.  </a:t>
            </a:r>
            <a:r>
              <a:rPr lang="en-US" sz="1400" i="1" dirty="0" err="1"/>
              <a:t>Circluation</a:t>
            </a:r>
            <a:r>
              <a:rPr lang="en-US" sz="1400" dirty="0"/>
              <a:t>; 129: 28-288.  Available at:  </a:t>
            </a:r>
            <a:r>
              <a:rPr lang="en-US" sz="1400" dirty="0">
                <a:hlinkClick r:id="rId2"/>
              </a:rPr>
              <a:t>http://circ.ahajournals.org/</a:t>
            </a:r>
            <a:r>
              <a:rPr lang="en-US" sz="1400" dirty="0"/>
              <a:t> </a:t>
            </a:r>
          </a:p>
          <a:p>
            <a:r>
              <a:rPr lang="en-US" sz="1400" dirty="0" err="1"/>
              <a:t>Jauch</a:t>
            </a:r>
            <a:r>
              <a:rPr lang="en-US" sz="1400" dirty="0"/>
              <a:t>, E.C., Saver, J.L., Adams, H.P., Bruno, A., Connors, J.J., </a:t>
            </a:r>
            <a:r>
              <a:rPr lang="en-US" sz="1400" dirty="0" err="1"/>
              <a:t>Demaerschalk</a:t>
            </a:r>
            <a:r>
              <a:rPr lang="en-US" sz="1400" dirty="0"/>
              <a:t>, B.M…</a:t>
            </a:r>
            <a:r>
              <a:rPr lang="en-US" sz="1400" dirty="0" err="1"/>
              <a:t>Yonas</a:t>
            </a:r>
            <a:r>
              <a:rPr lang="en-US" sz="1400" dirty="0"/>
              <a:t>, H.  (2013).  Guidelines for the early management of patients with acute ischemic stroke: A guideline for healthcare professionals from the American Heart Association/American Stroke Association.  </a:t>
            </a:r>
            <a:r>
              <a:rPr lang="en-US" sz="1400" i="1" dirty="0"/>
              <a:t>Stroke, 44:</a:t>
            </a:r>
            <a:r>
              <a:rPr lang="en-US" sz="1400" dirty="0"/>
              <a:t> 870-947.</a:t>
            </a:r>
          </a:p>
          <a:p>
            <a:r>
              <a:rPr lang="en-US" sz="1400" dirty="0"/>
              <a:t>Joint Commission on Accreditation of Healthcare Organizations. (2014). Prepublication requirements for Primary Stroke Center Advanced Certification. Retrieved from:  </a:t>
            </a:r>
            <a:r>
              <a:rPr lang="en-US" sz="1400" dirty="0">
                <a:hlinkClick r:id="rId3"/>
              </a:rPr>
              <a:t>http://www.jointcommission.org/assets/1/6/PSC_DSC_March2014.pdf</a:t>
            </a:r>
            <a:r>
              <a:rPr lang="en-US" sz="1400" dirty="0"/>
              <a:t> </a:t>
            </a:r>
          </a:p>
          <a:p>
            <a:r>
              <a:rPr lang="en-US" sz="1400" dirty="0"/>
              <a:t>Miller, E.L., Murray, L., Richards, L., </a:t>
            </a:r>
            <a:r>
              <a:rPr lang="en-US" sz="1400" dirty="0" err="1"/>
              <a:t>Zorowitz</a:t>
            </a:r>
            <a:r>
              <a:rPr lang="en-US" sz="1400" dirty="0"/>
              <a:t>, R.D., </a:t>
            </a:r>
            <a:r>
              <a:rPr lang="en-US" sz="1400" dirty="0" err="1"/>
              <a:t>Bakas</a:t>
            </a:r>
            <a:r>
              <a:rPr lang="en-US" sz="1400" dirty="0"/>
              <a:t>, T., Clark, P., &amp; </a:t>
            </a:r>
            <a:r>
              <a:rPr lang="en-US" sz="1400" dirty="0" err="1"/>
              <a:t>Billinger</a:t>
            </a:r>
            <a:r>
              <a:rPr lang="en-US" sz="1400" dirty="0"/>
              <a:t>, S.A.  (2010).  Comprehensive overview of nursing and interdisciplinary rehabilitation care of the stroke patient: A scientific statement from the American Heart Association.  </a:t>
            </a:r>
            <a:r>
              <a:rPr lang="en-US" sz="1400" i="1" dirty="0"/>
              <a:t>Stroke, </a:t>
            </a:r>
            <a:r>
              <a:rPr lang="en-US" sz="1400" dirty="0"/>
              <a:t>41: 2402-2448. Available at: </a:t>
            </a:r>
            <a:r>
              <a:rPr lang="en-US" sz="1400" dirty="0">
                <a:hlinkClick r:id="rId4"/>
              </a:rPr>
              <a:t>http://stroke.ahajournals.org</a:t>
            </a:r>
            <a:r>
              <a:rPr lang="en-US" sz="1400" dirty="0"/>
              <a:t> </a:t>
            </a:r>
          </a:p>
          <a:p>
            <a:r>
              <a:rPr lang="en-US" sz="1400" dirty="0" err="1"/>
              <a:t>Ovbiagele</a:t>
            </a:r>
            <a:r>
              <a:rPr lang="en-US" sz="1400" dirty="0"/>
              <a:t>, B., </a:t>
            </a:r>
            <a:r>
              <a:rPr lang="en-US" sz="1400" dirty="0" err="1"/>
              <a:t>Goldstein,L.B</a:t>
            </a:r>
            <a:r>
              <a:rPr lang="en-US" sz="1400" dirty="0"/>
              <a:t>., </a:t>
            </a:r>
            <a:r>
              <a:rPr lang="en-US" sz="1400" dirty="0" err="1"/>
              <a:t>Higashida,R.T</a:t>
            </a:r>
            <a:r>
              <a:rPr lang="en-US" sz="1400" dirty="0"/>
              <a:t>., Howard V.J., Johnston, S.C., </a:t>
            </a:r>
            <a:r>
              <a:rPr lang="en-US" sz="1400" dirty="0" err="1"/>
              <a:t>Khavjou</a:t>
            </a:r>
            <a:r>
              <a:rPr lang="en-US" sz="1400" dirty="0"/>
              <a:t>, O.A., </a:t>
            </a:r>
            <a:r>
              <a:rPr lang="en-US" sz="1400" dirty="0" err="1"/>
              <a:t>Lackland</a:t>
            </a:r>
            <a:r>
              <a:rPr lang="en-US" sz="1400" dirty="0"/>
              <a:t>, D.T., </a:t>
            </a:r>
            <a:r>
              <a:rPr lang="en-US" sz="1400" dirty="0" err="1"/>
              <a:t>Lichtman</a:t>
            </a:r>
            <a:r>
              <a:rPr lang="en-US" sz="1400" dirty="0"/>
              <a:t>, J.H., </a:t>
            </a:r>
            <a:r>
              <a:rPr lang="en-US" sz="1400" dirty="0" err="1"/>
              <a:t>Mohl</a:t>
            </a:r>
            <a:r>
              <a:rPr lang="en-US" sz="1400" dirty="0"/>
              <a:t>, S., Sacco, R.L., Saver, J.L. &amp; </a:t>
            </a:r>
            <a:r>
              <a:rPr lang="en-US" sz="1400" dirty="0" err="1"/>
              <a:t>Trogdon</a:t>
            </a:r>
            <a:r>
              <a:rPr lang="en-US" sz="1400" dirty="0"/>
              <a:t>, J.G., on behalf of the American Heart Association Advocacy Coordinating Committee and Stroke Council AHA/ASA.  (2013). Policy Statement Forecasting the Future of Stroke in the United States: A Policy Statement From the American Heart Association and American Stroke Association. </a:t>
            </a:r>
            <a:r>
              <a:rPr lang="en-US" sz="1400" i="1" dirty="0"/>
              <a:t> Stroke</a:t>
            </a:r>
            <a:r>
              <a:rPr lang="en-US" sz="1400" dirty="0"/>
              <a:t>. 2013;44:2361-2375.</a:t>
            </a:r>
          </a:p>
          <a:p>
            <a:endParaRPr lang="en-US" sz="1400" dirty="0"/>
          </a:p>
        </p:txBody>
      </p:sp>
    </p:spTree>
    <p:extLst>
      <p:ext uri="{BB962C8B-B14F-4D97-AF65-F5344CB8AC3E}">
        <p14:creationId xmlns:p14="http://schemas.microsoft.com/office/powerpoint/2010/main" val="1702127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sz="2800" dirty="0" smtClean="0"/>
              <a:t>THANK YOU FOR LISTENING AND FOCUS</a:t>
            </a:r>
            <a:endParaRPr lang="en-US" sz="2800" dirty="0"/>
          </a:p>
        </p:txBody>
      </p:sp>
    </p:spTree>
    <p:extLst>
      <p:ext uri="{BB962C8B-B14F-4D97-AF65-F5344CB8AC3E}">
        <p14:creationId xmlns:p14="http://schemas.microsoft.com/office/powerpoint/2010/main" val="371758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533400"/>
            <a:ext cx="8229600" cy="1066800"/>
          </a:xfrm>
        </p:spPr>
        <p:txBody>
          <a:bodyPr>
            <a:normAutofit fontScale="90000"/>
          </a:bodyPr>
          <a:lstStyle/>
          <a:p>
            <a:r>
              <a:rPr lang="en-US" dirty="0" smtClean="0"/>
              <a:t/>
            </a:r>
            <a:br>
              <a:rPr lang="en-US" dirty="0" smtClean="0"/>
            </a:br>
            <a:r>
              <a:rPr lang="en-US" dirty="0" smtClean="0"/>
              <a:t/>
            </a:r>
            <a:br>
              <a:rPr lang="en-US" dirty="0" smtClean="0"/>
            </a:br>
            <a:r>
              <a:rPr lang="en-US" sz="3600" dirty="0"/>
              <a:t>Three Stroke Types</a:t>
            </a:r>
            <a:endParaRPr lang="en-US" sz="4000" dirty="0" smtClean="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7779" y="1935163"/>
            <a:ext cx="7208442"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327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Ischemic stroke</a:t>
            </a:r>
          </a:p>
        </p:txBody>
      </p:sp>
      <p:sp>
        <p:nvSpPr>
          <p:cNvPr id="3" name="Content Placeholder 2"/>
          <p:cNvSpPr>
            <a:spLocks noGrp="1"/>
          </p:cNvSpPr>
          <p:nvPr>
            <p:ph idx="1"/>
          </p:nvPr>
        </p:nvSpPr>
        <p:spPr/>
        <p:txBody>
          <a:bodyPr/>
          <a:lstStyle/>
          <a:p>
            <a:r>
              <a:rPr lang="en-US" dirty="0" smtClean="0"/>
              <a:t>when </a:t>
            </a:r>
            <a:r>
              <a:rPr lang="en-US" dirty="0"/>
              <a:t>a blood vessel carrying blood to the brain is blocked by a blood clot. </a:t>
            </a:r>
            <a:r>
              <a:rPr lang="en-US" dirty="0" smtClean="0"/>
              <a:t> </a:t>
            </a:r>
          </a:p>
          <a:p>
            <a:r>
              <a:rPr lang="en-US" dirty="0" smtClean="0"/>
              <a:t>causes </a:t>
            </a:r>
            <a:r>
              <a:rPr lang="en-US" dirty="0"/>
              <a:t>blood not to reach the brain. High blood pressure is the most important risk factor for this type of stroke. </a:t>
            </a:r>
            <a:endParaRPr lang="en-US" dirty="0" smtClean="0"/>
          </a:p>
          <a:p>
            <a:r>
              <a:rPr lang="en-US" dirty="0" smtClean="0"/>
              <a:t>Ischemic </a:t>
            </a:r>
            <a:r>
              <a:rPr lang="en-US" dirty="0"/>
              <a:t>strokes account for about 87% of all strokes. </a:t>
            </a:r>
          </a:p>
        </p:txBody>
      </p:sp>
    </p:spTree>
    <p:extLst>
      <p:ext uri="{BB962C8B-B14F-4D97-AF65-F5344CB8AC3E}">
        <p14:creationId xmlns:p14="http://schemas.microsoft.com/office/powerpoint/2010/main" val="196987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Etiology of Ischemic Strokes</a:t>
            </a:r>
            <a:endParaRPr lang="en-US" dirty="0"/>
          </a:p>
        </p:txBody>
      </p:sp>
      <p:sp>
        <p:nvSpPr>
          <p:cNvPr id="3" name="Content Placeholder 2"/>
          <p:cNvSpPr>
            <a:spLocks noGrp="1"/>
          </p:cNvSpPr>
          <p:nvPr>
            <p:ph idx="1"/>
          </p:nvPr>
        </p:nvSpPr>
        <p:spPr/>
        <p:txBody>
          <a:bodyPr>
            <a:normAutofit/>
          </a:bodyPr>
          <a:lstStyle/>
          <a:p>
            <a:pPr>
              <a:buNone/>
            </a:pPr>
            <a:endParaRPr lang="en-US" sz="2100" dirty="0"/>
          </a:p>
          <a:p>
            <a:pPr>
              <a:buNone/>
              <a:defRPr/>
            </a:pPr>
            <a:r>
              <a:rPr lang="en-US" sz="2200" dirty="0">
                <a:ea typeface="ＭＳ Ｐゴシック" charset="-128"/>
                <a:cs typeface="ＭＳ Ｐゴシック" charset="-128"/>
              </a:rPr>
              <a:t>LARGE VESSEL </a:t>
            </a:r>
            <a:r>
              <a:rPr lang="en-US" sz="2200" b="1" dirty="0">
                <a:ea typeface="ＭＳ Ｐゴシック" charset="-128"/>
                <a:cs typeface="ＭＳ Ｐゴシック" charset="-128"/>
              </a:rPr>
              <a:t>EMBOLIC</a:t>
            </a:r>
            <a:r>
              <a:rPr lang="en-US" sz="2200" dirty="0">
                <a:ea typeface="ＭＳ Ｐゴシック" charset="-128"/>
                <a:cs typeface="ＭＳ Ｐゴシック" charset="-128"/>
              </a:rPr>
              <a:t>:</a:t>
            </a:r>
          </a:p>
          <a:p>
            <a:pPr>
              <a:defRPr/>
            </a:pPr>
            <a:r>
              <a:rPr lang="en-US" sz="2200" b="1" dirty="0">
                <a:ea typeface="ＭＳ Ｐゴシック" charset="-128"/>
                <a:cs typeface="ＭＳ Ｐゴシック" charset="-128"/>
              </a:rPr>
              <a:t>The Heart</a:t>
            </a:r>
          </a:p>
          <a:p>
            <a:pPr lvl="1">
              <a:defRPr/>
            </a:pPr>
            <a:r>
              <a:rPr lang="en-US" sz="2200" dirty="0">
                <a:ea typeface="ＭＳ Ｐゴシック" charset="-128"/>
              </a:rPr>
              <a:t>Valve diseases, A. Fib, Dilated cardiomyopathy, </a:t>
            </a:r>
            <a:r>
              <a:rPr lang="en-US" sz="2200" dirty="0" err="1">
                <a:ea typeface="ＭＳ Ｐゴシック" charset="-128"/>
              </a:rPr>
              <a:t>Myxoma</a:t>
            </a:r>
            <a:endParaRPr lang="en-US" sz="2200" dirty="0">
              <a:ea typeface="ＭＳ Ｐゴシック" charset="-128"/>
            </a:endParaRPr>
          </a:p>
          <a:p>
            <a:pPr marL="0" indent="0">
              <a:buNone/>
              <a:defRPr/>
            </a:pPr>
            <a:endParaRPr lang="en-US" sz="2200" dirty="0">
              <a:ea typeface="ＭＳ Ｐゴシック" charset="-128"/>
              <a:cs typeface="ＭＳ Ｐゴシック" charset="-128"/>
            </a:endParaRPr>
          </a:p>
          <a:p>
            <a:pPr>
              <a:defRPr/>
            </a:pPr>
            <a:r>
              <a:rPr lang="en-US" sz="2200" b="1" dirty="0">
                <a:ea typeface="ＭＳ Ｐゴシック" charset="-128"/>
                <a:cs typeface="ＭＳ Ｐゴシック" charset="-128"/>
              </a:rPr>
              <a:t>Arterial Circulation (artery to artery emboli)</a:t>
            </a:r>
          </a:p>
          <a:p>
            <a:pPr lvl="1">
              <a:defRPr/>
            </a:pPr>
            <a:r>
              <a:rPr lang="en-US" sz="2200" dirty="0">
                <a:ea typeface="ＭＳ Ｐゴシック" charset="-128"/>
              </a:rPr>
              <a:t>Atherosclerosis of carotid, Arterial dissection, </a:t>
            </a:r>
            <a:r>
              <a:rPr lang="en-US" sz="2200" dirty="0" err="1">
                <a:ea typeface="ＭＳ Ｐゴシック" charset="-128"/>
              </a:rPr>
              <a:t>Vasculitis</a:t>
            </a:r>
            <a:endParaRPr lang="en-US" sz="2200" dirty="0">
              <a:ea typeface="ＭＳ Ｐゴシック" charset="-128"/>
            </a:endParaRPr>
          </a:p>
          <a:p>
            <a:pPr marL="0" indent="0">
              <a:buNone/>
              <a:defRPr/>
            </a:pPr>
            <a:endParaRPr lang="en-US" sz="2200" dirty="0">
              <a:ea typeface="ＭＳ Ｐゴシック" charset="-128"/>
              <a:cs typeface="ＭＳ Ｐゴシック" charset="-128"/>
            </a:endParaRPr>
          </a:p>
          <a:p>
            <a:pPr>
              <a:defRPr/>
            </a:pPr>
            <a:r>
              <a:rPr lang="en-US" sz="2200" b="1" dirty="0">
                <a:ea typeface="ＭＳ Ｐゴシック" charset="-128"/>
                <a:cs typeface="ＭＳ Ｐゴシック" charset="-128"/>
              </a:rPr>
              <a:t>The Venous Circulation </a:t>
            </a:r>
          </a:p>
          <a:p>
            <a:pPr lvl="1">
              <a:defRPr/>
            </a:pPr>
            <a:r>
              <a:rPr lang="en-US" sz="2200" dirty="0">
                <a:ea typeface="ＭＳ Ｐゴシック" charset="-128"/>
              </a:rPr>
              <a:t>PFO w/R to L shunt,  Emboli </a:t>
            </a:r>
          </a:p>
          <a:p>
            <a:pPr marL="0" indent="0">
              <a:buNone/>
            </a:pPr>
            <a:endParaRPr lang="en-US" dirty="0"/>
          </a:p>
        </p:txBody>
      </p:sp>
    </p:spTree>
    <p:extLst>
      <p:ext uri="{BB962C8B-B14F-4D97-AF65-F5344CB8AC3E}">
        <p14:creationId xmlns:p14="http://schemas.microsoft.com/office/powerpoint/2010/main" val="281637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935163"/>
            <a:ext cx="8458200"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226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a:t>
            </a:r>
            <a:endParaRPr lang="en-US" dirty="0"/>
          </a:p>
        </p:txBody>
      </p:sp>
      <p:sp>
        <p:nvSpPr>
          <p:cNvPr id="3" name="Content Placeholder 2"/>
          <p:cNvSpPr>
            <a:spLocks noGrp="1"/>
          </p:cNvSpPr>
          <p:nvPr>
            <p:ph idx="1"/>
          </p:nvPr>
        </p:nvSpPr>
        <p:spPr/>
        <p:txBody>
          <a:bodyPr>
            <a:noAutofit/>
          </a:bodyPr>
          <a:lstStyle/>
          <a:p>
            <a:pPr lvl="0"/>
            <a:r>
              <a:rPr lang="en-US" sz="2000" b="1" dirty="0"/>
              <a:t>CT scan.</a:t>
            </a:r>
            <a:r>
              <a:rPr lang="en-US" sz="2000" dirty="0"/>
              <a:t> Demonstrates structural abnormalities, edema, hematomas, ischemia, and infarctions. Demonstrates structural abnormalities, edema, hematomas, ischemia, and infarctions. Note: May not immediately reveal all changes, e.g., ischemic infarcts are not evident on CT for 8–12 </a:t>
            </a:r>
            <a:r>
              <a:rPr lang="en-US" sz="2000" dirty="0" err="1"/>
              <a:t>hr</a:t>
            </a:r>
            <a:r>
              <a:rPr lang="en-US" sz="2000" dirty="0"/>
              <a:t>; however, </a:t>
            </a:r>
            <a:r>
              <a:rPr lang="en-US" sz="2000" dirty="0" err="1"/>
              <a:t>intracerebral</a:t>
            </a:r>
            <a:r>
              <a:rPr lang="en-US" sz="2000" dirty="0"/>
              <a:t> hemorrhage is immediately apparent; therefore, emergency CT is always done before administering tissue plasminogen activator (t-PA). In addition, patients with TIA commonly have a normal CT scan</a:t>
            </a:r>
          </a:p>
          <a:p>
            <a:pPr lvl="0"/>
            <a:r>
              <a:rPr lang="en-US" sz="2000" b="1" dirty="0"/>
              <a:t>PET scan.</a:t>
            </a:r>
            <a:r>
              <a:rPr lang="en-US" sz="2000" dirty="0"/>
              <a:t> Provides data on cerebral metabolism and blood flow changes.</a:t>
            </a:r>
          </a:p>
          <a:p>
            <a:pPr lvl="0"/>
            <a:r>
              <a:rPr lang="en-US" sz="2000" b="1" dirty="0"/>
              <a:t>MRI.</a:t>
            </a:r>
            <a:r>
              <a:rPr lang="en-US" sz="2000" dirty="0"/>
              <a:t> Shows areas of infarction, hemorrhage, AV malformations, and areas of ischemia</a:t>
            </a:r>
            <a:r>
              <a:rPr lang="en-US" sz="2000" dirty="0" smtClean="0"/>
              <a:t>.</a:t>
            </a:r>
            <a:endParaRPr lang="en-US" sz="2000" dirty="0"/>
          </a:p>
        </p:txBody>
      </p:sp>
    </p:spTree>
    <p:extLst>
      <p:ext uri="{BB962C8B-B14F-4D97-AF65-F5344CB8AC3E}">
        <p14:creationId xmlns:p14="http://schemas.microsoft.com/office/powerpoint/2010/main" val="281066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fontScale="85000" lnSpcReduction="20000"/>
          </a:bodyPr>
          <a:lstStyle/>
          <a:p>
            <a:pPr lvl="0"/>
            <a:r>
              <a:rPr lang="en-US" sz="2800" b="1" dirty="0"/>
              <a:t>Cerebral angiography.</a:t>
            </a:r>
            <a:r>
              <a:rPr lang="en-US" sz="2800" dirty="0"/>
              <a:t> Helps determine specific cause of stroke, e.g., hemorrhage or obstructed artery, pinpoints site of occlusion or rupture. Digital subtraction angiography evaluates patency of cerebral vessels, identifies their position in head and neck, and detects/evaluates lesions and vascular abnormalities.</a:t>
            </a:r>
          </a:p>
          <a:p>
            <a:pPr lvl="0"/>
            <a:r>
              <a:rPr lang="en-US" sz="2800" b="1" dirty="0"/>
              <a:t>Lumbar puncture.</a:t>
            </a:r>
            <a:r>
              <a:rPr lang="en-US" sz="2800" dirty="0"/>
              <a:t> Pressure is usually normal and CSF is clear in cerebral thrombosis, embolism, and TIA. Pressure elevation and grossly bloody fluid suggest subarachnoid and </a:t>
            </a:r>
            <a:r>
              <a:rPr lang="en-US" sz="2800" dirty="0" err="1"/>
              <a:t>intracerebral</a:t>
            </a:r>
            <a:r>
              <a:rPr lang="en-US" sz="2800" dirty="0"/>
              <a:t> hemorrhage. CSF total protein level may be elevated in cases of thrombosis because of inflammatory process. LP should be performed if septic embolism from bacterial endocarditis is suspected.</a:t>
            </a:r>
          </a:p>
          <a:p>
            <a:pPr lvl="0"/>
            <a:r>
              <a:rPr lang="en-US" sz="2800" b="1" dirty="0" err="1"/>
              <a:t>Transcranial</a:t>
            </a:r>
            <a:r>
              <a:rPr lang="en-US" sz="2800" b="1" dirty="0"/>
              <a:t> Doppler ultrasonography.</a:t>
            </a:r>
            <a:r>
              <a:rPr lang="en-US" sz="2800" dirty="0"/>
              <a:t> Evaluates the velocity of blood flow through major intracranial vessels; identifies AV disease, e.g., problems with carotid system (blood flow/presence of atherosclerotic plaques).</a:t>
            </a:r>
          </a:p>
          <a:p>
            <a:pPr marL="0" indent="0">
              <a:buNone/>
            </a:pPr>
            <a:endParaRPr lang="en-US" dirty="0"/>
          </a:p>
        </p:txBody>
      </p:sp>
    </p:spTree>
    <p:extLst>
      <p:ext uri="{BB962C8B-B14F-4D97-AF65-F5344CB8AC3E}">
        <p14:creationId xmlns:p14="http://schemas.microsoft.com/office/powerpoint/2010/main" val="1821121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155</TotalTime>
  <Words>1118</Words>
  <Application>Microsoft Office PowerPoint</Application>
  <PresentationFormat>On-screen Show (4:3)</PresentationFormat>
  <Paragraphs>232</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ASSESSMENT OF ACCUTE STROKE ISCHEMIA </vt:lpstr>
      <vt:lpstr>PowerPoint Presentation</vt:lpstr>
      <vt:lpstr>DEFINITION </vt:lpstr>
      <vt:lpstr>  Three Stroke Types</vt:lpstr>
      <vt:lpstr>Ischemic stroke</vt:lpstr>
      <vt:lpstr>Etiology of Ischemic Strokes</vt:lpstr>
      <vt:lpstr>PowerPoint Presentation</vt:lpstr>
      <vt:lpstr>Investigation </vt:lpstr>
      <vt:lpstr>PowerPoint Presentation</vt:lpstr>
      <vt:lpstr>PowerPoint Presentation</vt:lpstr>
      <vt:lpstr>The Role of Nurses in Stroke Care</vt:lpstr>
      <vt:lpstr>Neurological Assessment</vt:lpstr>
      <vt:lpstr>Breaking Down the Scale</vt:lpstr>
      <vt:lpstr>NIHSS Interpretation  </vt:lpstr>
      <vt:lpstr>NIHSS and outcome prediction</vt:lpstr>
      <vt:lpstr>Cardiovascular Guidelines</vt:lpstr>
      <vt:lpstr>Motor Function</vt:lpstr>
      <vt:lpstr>DVT Prevention</vt:lpstr>
      <vt:lpstr>Fall Prevention</vt:lpstr>
      <vt:lpstr>Dysphagia</vt:lpstr>
      <vt:lpstr>Malnutrition</vt:lpstr>
      <vt:lpstr>Bowel/Bladder Management</vt:lpstr>
      <vt:lpstr>Promoting Skin Integrity</vt:lpstr>
      <vt:lpstr>Seizures</vt:lpstr>
      <vt:lpstr>Sleep Apnea</vt:lpstr>
      <vt:lpstr>Depression Screening</vt:lpstr>
      <vt:lpstr>Stroke Education</vt:lpstr>
      <vt:lpstr>Patient and Family Education</vt:lpstr>
      <vt:lpstr>Staff Education</vt:lpstr>
      <vt:lpstr>Community Education</vt:lpstr>
      <vt:lpstr>Patient Advocacy</vt:lpstr>
      <vt:lpstr>Conclusion</vt:lpstr>
      <vt:lpstr>References</vt:lpstr>
      <vt:lpstr>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Best Practices in  Acute Stroke Care</dc:title>
  <dc:creator>user</dc:creator>
  <cp:lastModifiedBy>ismail - [2010]</cp:lastModifiedBy>
  <cp:revision>26</cp:revision>
  <dcterms:created xsi:type="dcterms:W3CDTF">2018-09-24T01:44:23Z</dcterms:created>
  <dcterms:modified xsi:type="dcterms:W3CDTF">2018-10-22T04:42:47Z</dcterms:modified>
</cp:coreProperties>
</file>